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894fb8460_11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e894fb8460_11_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e894fb8460_11_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894fb8460_1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e894fb8460_11_1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894fb8460_11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e894fb8460_11_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e894fb8460_11_2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894fb8460_1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e894fb8460_11_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8984c0d0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8984c0d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894fb8460_1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e894fb8460_11_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e894fb8460_11_2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894fb8460_1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e894fb8460_11_2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894fb8460_1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e894fb8460_11_2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894fb8460_11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e894fb8460_11_2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e894fb8460_11_2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9712aa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e79712aa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7e601cbe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e7e601cbe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894fb8460_1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e894fb8460_11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41" name="Google Shape;141;ge894fb8460_11_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7e601cb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e7e601cbe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894fb8460_1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e894fb8460_11_2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894fb8460_1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e894fb8460_11_29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894fb8460_1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e894fb8460_11_30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894fb8460_1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e894fb8460_11_3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894fb8460_1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e894fb8460_11_3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894fb8460_11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e894fb8460_11_3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e894fb8460_11_3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894fb8460_11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e894fb8460_1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894fb8460_11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e894fb8460_11_3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e894fb8460_11_3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894fb8460_11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e894fb8460_1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894fb8460_11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e894fb8460_11_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e894fb8460_11_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894fb8460_11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e894fb8460_11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ge894fb8460_11_3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894fb8460_1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e894fb8460_11_10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894fb8460_1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e894fb8460_11_1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894fb8460_1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e894fb8460_11_1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894fb8460_1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e894fb8460_11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e894fb8460_11_1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894fb8460_1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e894fb8460_11_1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894fb8460_1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e894fb8460_11_1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259555" y="259013"/>
            <a:ext cx="8588707" cy="320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FF"/>
              </a:buClr>
              <a:buSzPts val="2100"/>
              <a:buFont typeface="Arial"/>
              <a:buNone/>
              <a:defRPr b="1" sz="2100">
                <a:solidFill>
                  <a:srgbClr val="005C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259555" y="664981"/>
            <a:ext cx="8588707" cy="5290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259555" y="4908369"/>
            <a:ext cx="8050027" cy="235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900"/>
              <a:buChar char="•"/>
              <a:defRPr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Relationship Id="rId8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7.gif"/><Relationship Id="rId6" Type="http://schemas.openxmlformats.org/officeDocument/2006/relationships/image" Target="../media/image18.gif"/><Relationship Id="rId7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168967" y="4065199"/>
            <a:ext cx="6341164" cy="755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0950" lIns="30950" spcFirstLastPara="1" rIns="30950" wrap="square" tIns="3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 Final – Grupo N°03</a:t>
            </a:r>
            <a:endParaRPr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s-419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Curso: Desarrollo de Aplicaciones con Visión Artificial</a:t>
            </a:r>
            <a:endParaRPr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s-419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Diplomado Aplicaciones de Inteligencia Artificial</a:t>
            </a:r>
            <a:endParaRPr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2798" y="3853640"/>
            <a:ext cx="2071688" cy="1035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ficial Intelligence in Software Testing &amp;amp; API Automation" id="136" name="Google Shape;13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39195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168975" y="566875"/>
            <a:ext cx="330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oportuna de pacientes con COVID usando imágenes de Rayos X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CNN: Training con Backpropagation</a:t>
            </a:r>
            <a:endParaRPr sz="36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1338808" y="3856075"/>
            <a:ext cx="686902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Aprendizaje </a:t>
            </a:r>
            <a:r>
              <a:rPr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los pesos de los filtros de las capas convolucionales y fully conected layer mediante back-propagation.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259" y="1410015"/>
            <a:ext cx="6965156" cy="238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7416" y="4556871"/>
            <a:ext cx="1764506" cy="40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798" y="1456468"/>
            <a:ext cx="1651493" cy="182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i="0" lang="es-419" sz="3600" u="none" cap="none" strike="noStrike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227173" y="1105787"/>
            <a:ext cx="5808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Introducción: Rayos X para detección de COVID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¿Por qué Redes Neuronales Convolucionales?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Modelamiento (Transfer Learning)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Validación e interpretación de Resultados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Despliegue en Aplicación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y próximos trabajos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>
            <p:ph type="ctrTitle"/>
          </p:nvPr>
        </p:nvSpPr>
        <p:spPr>
          <a:xfrm>
            <a:off x="203616" y="366713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5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6614154" y="1302303"/>
            <a:ext cx="194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Tamaño de los datos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37"/>
          <p:cNvCxnSpPr/>
          <p:nvPr/>
        </p:nvCxnSpPr>
        <p:spPr>
          <a:xfrm>
            <a:off x="7617292" y="3527934"/>
            <a:ext cx="0" cy="4320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37"/>
          <p:cNvSpPr txBox="1"/>
          <p:nvPr/>
        </p:nvSpPr>
        <p:spPr>
          <a:xfrm>
            <a:off x="6079411" y="3930738"/>
            <a:ext cx="301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Redes pre-entrenadas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Transfer Learning, Fine Tunning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(Resnet,VGG, etc)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3868850" y="1309700"/>
            <a:ext cx="24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latin typeface="Calibri"/>
                <a:ea typeface="Calibri"/>
                <a:cs typeface="Calibri"/>
                <a:sym typeface="Calibri"/>
              </a:rPr>
              <a:t>Clases desbalanceadas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286" y="1662426"/>
            <a:ext cx="1566625" cy="16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315075" y="1747525"/>
            <a:ext cx="3264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b="1" lang="es-419" sz="1300">
                <a:latin typeface="Calibri"/>
                <a:ea typeface="Calibri"/>
                <a:cs typeface="Calibri"/>
                <a:sym typeface="Calibri"/>
              </a:rPr>
              <a:t>Normal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10192 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 donde no se  presentan anomalías en los pulmones.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b="1" lang="es-419" sz="1300">
                <a:latin typeface="Calibri"/>
                <a:ea typeface="Calibri"/>
                <a:cs typeface="Calibri"/>
                <a:sym typeface="Calibri"/>
              </a:rPr>
              <a:t>Lung Opacity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6012 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 de lesiones pulmonares.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b="1" lang="es-419" sz="1300">
                <a:latin typeface="Calibri"/>
                <a:ea typeface="Calibri"/>
                <a:cs typeface="Calibri"/>
                <a:sym typeface="Calibri"/>
              </a:rPr>
              <a:t> COVID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3616 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 relacionados a casos confirmados de pacientes con COVID-19.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b="1" lang="es-419" sz="1300">
                <a:latin typeface="Calibri"/>
                <a:ea typeface="Calibri"/>
                <a:cs typeface="Calibri"/>
                <a:sym typeface="Calibri"/>
              </a:rPr>
              <a:t>Viral Pneumonia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1345 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 donde presentan una 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afección</a:t>
            </a:r>
            <a:r>
              <a:rPr lang="es-419" sz="1300">
                <a:latin typeface="Calibri"/>
                <a:ea typeface="Calibri"/>
                <a:cs typeface="Calibri"/>
                <a:sym typeface="Calibri"/>
              </a:rPr>
              <a:t> pulmonar.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9681" y="1953200"/>
            <a:ext cx="2601394" cy="18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544550" y="1317225"/>
            <a:ext cx="30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latin typeface="Calibri"/>
                <a:ea typeface="Calibri"/>
                <a:cs typeface="Calibri"/>
                <a:sym typeface="Calibri"/>
              </a:rPr>
              <a:t>COVID-19 Radiography Database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ctrTitle"/>
          </p:nvPr>
        </p:nvSpPr>
        <p:spPr>
          <a:xfrm>
            <a:off x="203616" y="366713"/>
            <a:ext cx="8957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5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50" y="1608138"/>
            <a:ext cx="14763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475" y="1608113"/>
            <a:ext cx="1438275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8"/>
          <p:cNvCxnSpPr>
            <a:endCxn id="272" idx="1"/>
          </p:cNvCxnSpPr>
          <p:nvPr/>
        </p:nvCxnSpPr>
        <p:spPr>
          <a:xfrm>
            <a:off x="1763075" y="2293913"/>
            <a:ext cx="70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8"/>
          <p:cNvSpPr txBox="1"/>
          <p:nvPr/>
        </p:nvSpPr>
        <p:spPr>
          <a:xfrm>
            <a:off x="837499" y="1125575"/>
            <a:ext cx="18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latin typeface="Calibri"/>
                <a:ea typeface="Calibri"/>
                <a:cs typeface="Calibri"/>
                <a:sym typeface="Calibri"/>
              </a:rPr>
              <a:t>Submuestreo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632588" y="3167938"/>
            <a:ext cx="22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latin typeface="Calibri"/>
                <a:ea typeface="Calibri"/>
                <a:cs typeface="Calibri"/>
                <a:sym typeface="Calibri"/>
              </a:rPr>
              <a:t>90% Train | 10%Test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50" y="3694850"/>
            <a:ext cx="1621575" cy="10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5900" y="3694849"/>
            <a:ext cx="1845600" cy="102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8"/>
          <p:cNvCxnSpPr>
            <a:stCxn id="276" idx="3"/>
            <a:endCxn id="277" idx="1"/>
          </p:cNvCxnSpPr>
          <p:nvPr/>
        </p:nvCxnSpPr>
        <p:spPr>
          <a:xfrm>
            <a:off x="1864125" y="4208475"/>
            <a:ext cx="46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8"/>
          <p:cNvSpPr txBox="1"/>
          <p:nvPr/>
        </p:nvSpPr>
        <p:spPr>
          <a:xfrm>
            <a:off x="5740850" y="1101100"/>
            <a:ext cx="20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latin typeface="Calibri"/>
                <a:ea typeface="Calibri"/>
                <a:cs typeface="Calibri"/>
                <a:sym typeface="Calibri"/>
              </a:rPr>
              <a:t>Transformaciones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1700" y="1559175"/>
            <a:ext cx="44577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5695150" y="3085325"/>
            <a:ext cx="220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latin typeface="Calibri"/>
                <a:ea typeface="Calibri"/>
                <a:cs typeface="Calibri"/>
                <a:sym typeface="Calibri"/>
              </a:rPr>
              <a:t>Datos Preparados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6150" y="3678376"/>
            <a:ext cx="4409525" cy="107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i="0" lang="es-419" sz="3600" u="none" cap="none" strike="noStrike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227173" y="1105787"/>
            <a:ext cx="5808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Introducción: Rayos X para detección de COVID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¿Por qué Redes Neuronales Convolucionales?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Modelamiento (Transfer Learning)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Validación e interpretación de Resultados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Despliegue en Aplicación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y próximos trabajos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>
            <p:ph type="ctrTitle"/>
          </p:nvPr>
        </p:nvSpPr>
        <p:spPr>
          <a:xfrm>
            <a:off x="203616" y="366713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5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Modelamiento: Transfer Learning</a:t>
            </a:r>
            <a:endParaRPr sz="35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 ResNet-18 Architecture | Download Scientific Diagram" id="297" name="Google Shape;29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825" y="1472189"/>
            <a:ext cx="7619999" cy="205291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2262188" y="4257673"/>
            <a:ext cx="657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resnet18.fc = torch.nn.Linear(in_features = </a:t>
            </a:r>
            <a:r>
              <a:rPr b="0" i="0" lang="es-419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1" i="0" lang="es-419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out_features = </a:t>
            </a:r>
            <a:r>
              <a:rPr b="1" i="0" lang="es-419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i="0" lang="es-419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loss_fn     = torch.nn.CrossEntropyLoss()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optimizer   = torch.optim.Adam(resnet18.parameters(), lr = </a:t>
            </a:r>
            <a:r>
              <a:rPr b="0" i="0" lang="es-419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3e-5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  <p:cxnSp>
        <p:nvCxnSpPr>
          <p:cNvPr id="299" name="Google Shape;299;p40"/>
          <p:cNvCxnSpPr/>
          <p:nvPr/>
        </p:nvCxnSpPr>
        <p:spPr>
          <a:xfrm>
            <a:off x="7666846" y="3655448"/>
            <a:ext cx="0" cy="42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40"/>
          <p:cNvSpPr/>
          <p:nvPr/>
        </p:nvSpPr>
        <p:spPr>
          <a:xfrm>
            <a:off x="7420709" y="1994351"/>
            <a:ext cx="492300" cy="1661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2568225" y="1032950"/>
            <a:ext cx="440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resnet18=</a:t>
            </a:r>
            <a:r>
              <a:rPr lang="es-419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models.resnet18(pretrained=True)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>
            <p:ph type="ctrTitle"/>
          </p:nvPr>
        </p:nvSpPr>
        <p:spPr>
          <a:xfrm>
            <a:off x="203616" y="366713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5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Modelamiento: Entrenamiento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169" y="981619"/>
            <a:ext cx="5860848" cy="11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169" y="2294621"/>
            <a:ext cx="5789471" cy="115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6544415" y="1385888"/>
            <a:ext cx="20352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cada </a:t>
            </a:r>
            <a:r>
              <a:rPr lang="es-419" sz="1500">
                <a:latin typeface="Calibri"/>
                <a:ea typeface="Calibri"/>
                <a:cs typeface="Calibri"/>
                <a:sym typeface="Calibri"/>
              </a:rPr>
              <a:t>batch </a:t>
            </a:r>
            <a:r>
              <a:rPr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calculan las predicciones y a partir de los errores de calcula el </a:t>
            </a: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back-propagation</a:t>
            </a:r>
            <a:r>
              <a:rPr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para actualizar los pesos de los filtros y mejorar la precisión.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el step </a:t>
            </a:r>
            <a:r>
              <a:rPr b="1" lang="es-419" sz="1500">
                <a:latin typeface="Calibri"/>
                <a:ea typeface="Calibri"/>
                <a:cs typeface="Calibri"/>
                <a:sym typeface="Calibri"/>
              </a:rPr>
              <a:t>1320</a:t>
            </a: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 llega a un accuracy de 95%.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475" y="3526977"/>
            <a:ext cx="5900245" cy="11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/>
          <p:nvPr/>
        </p:nvSpPr>
        <p:spPr>
          <a:xfrm>
            <a:off x="1850706" y="3526973"/>
            <a:ext cx="343200" cy="2679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i="0" lang="es-419" sz="3600" u="none" cap="none" strike="noStrike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227173" y="1105787"/>
            <a:ext cx="5808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Introducción: Rayos X para detección de COVID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¿Por qué Redes Neuronales Convolucionales?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Modelamiento (Transfer Learning)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Validación e interpretación de Resultados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Despliegue en Aplicación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y próximos trabajos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0" y="85725"/>
            <a:ext cx="4858600" cy="6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230475" y="154750"/>
            <a:ext cx="530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15"/>
              <a:buFont typeface="Arial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Validación de Resultados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75" y="1385113"/>
            <a:ext cx="8839200" cy="156763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/>
        </p:nvSpPr>
        <p:spPr>
          <a:xfrm>
            <a:off x="1078275" y="3370500"/>
            <a:ext cx="690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experimentó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con distintas arquitecturas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pre entrenadas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y las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métricas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son mayor 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, menor 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False Positive Rate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de la clase COVID y menor 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tiempo de entrenamiento.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Los modelos con la arquitectura 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RESNET18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RESNET50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son aquellos que presentan mejores 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métricas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0" y="85725"/>
            <a:ext cx="4858600" cy="6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 txBox="1"/>
          <p:nvPr/>
        </p:nvSpPr>
        <p:spPr>
          <a:xfrm>
            <a:off x="230471" y="230950"/>
            <a:ext cx="260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271225" y="593350"/>
            <a:ext cx="11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SqueezeNet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00" y="1042188"/>
            <a:ext cx="2762250" cy="20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12" y="3124296"/>
            <a:ext cx="2693225" cy="1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5250" y="935975"/>
            <a:ext cx="2520275" cy="20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/>
          <p:nvPr/>
        </p:nvSpPr>
        <p:spPr>
          <a:xfrm>
            <a:off x="3386700" y="593350"/>
            <a:ext cx="11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VGG16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6325" y="3121825"/>
            <a:ext cx="2459525" cy="18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 txBox="1"/>
          <p:nvPr/>
        </p:nvSpPr>
        <p:spPr>
          <a:xfrm>
            <a:off x="6291675" y="593338"/>
            <a:ext cx="11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GoogleNet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8750" y="1009738"/>
            <a:ext cx="2459525" cy="18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6700" y="2969425"/>
            <a:ext cx="2651027" cy="19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/>
        </p:nvSpPr>
        <p:spPr>
          <a:xfrm>
            <a:off x="227172" y="335575"/>
            <a:ext cx="4486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i="0" lang="es-419" sz="3600" u="none" cap="none" strike="noStrike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Miembros del Equipo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0" y="3939975"/>
            <a:ext cx="2558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Cristhian Castro Chávez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Ing. de Telecomunicaciones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2545" l="-3680" r="3680" t="2097"/>
          <a:stretch/>
        </p:blipFill>
        <p:spPr>
          <a:xfrm>
            <a:off x="2383025" y="1676400"/>
            <a:ext cx="1930925" cy="212833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46" name="Google Shape;146;p27"/>
          <p:cNvSpPr txBox="1"/>
          <p:nvPr/>
        </p:nvSpPr>
        <p:spPr>
          <a:xfrm>
            <a:off x="2118387" y="3939975"/>
            <a:ext cx="2558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Hans Amaro Robladillo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Ing. de Sistemas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4">
            <a:alphaModFix/>
          </a:blip>
          <a:srcRect b="-1" l="13904" r="29009" t="18297"/>
          <a:stretch/>
        </p:blipFill>
        <p:spPr>
          <a:xfrm>
            <a:off x="4613963" y="1676399"/>
            <a:ext cx="2008572" cy="215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4541838" y="3882225"/>
            <a:ext cx="215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Acevedo Zanabria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Mecatrónico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5">
            <a:alphaModFix/>
          </a:blip>
          <a:srcRect b="1245" l="6258" r="3292" t="15191"/>
          <a:stretch/>
        </p:blipFill>
        <p:spPr>
          <a:xfrm>
            <a:off x="6774894" y="1676399"/>
            <a:ext cx="2097293" cy="217164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0" name="Google Shape;150;p27"/>
          <p:cNvSpPr txBox="1"/>
          <p:nvPr/>
        </p:nvSpPr>
        <p:spPr>
          <a:xfrm>
            <a:off x="6803738" y="3939975"/>
            <a:ext cx="215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Renzo Salazar Carazas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Lic. Computación Científica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 hombre con una camisa roja&#10;&#10;Descripción generada automáticamente" id="151" name="Google Shape;151;p27"/>
          <p:cNvPicPr preferRelativeResize="0"/>
          <p:nvPr/>
        </p:nvPicPr>
        <p:blipFill rotWithShape="1">
          <a:blip r:embed="rId6">
            <a:alphaModFix/>
          </a:blip>
          <a:srcRect b="21206" l="0" r="0" t="0"/>
          <a:stretch/>
        </p:blipFill>
        <p:spPr>
          <a:xfrm>
            <a:off x="187462" y="1677680"/>
            <a:ext cx="1930925" cy="217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0" y="85725"/>
            <a:ext cx="4858600" cy="6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 txBox="1"/>
          <p:nvPr/>
        </p:nvSpPr>
        <p:spPr>
          <a:xfrm>
            <a:off x="230471" y="154750"/>
            <a:ext cx="260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1623338" y="535775"/>
            <a:ext cx="11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ResNet18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5002850" y="593338"/>
            <a:ext cx="11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ResNet50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575" y="1012175"/>
            <a:ext cx="2459525" cy="201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588" y="3100349"/>
            <a:ext cx="2575492" cy="18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075" y="1064590"/>
            <a:ext cx="2575475" cy="180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6142" y="3024150"/>
            <a:ext cx="2637358" cy="19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/>
          <p:nvPr/>
        </p:nvSpPr>
        <p:spPr>
          <a:xfrm>
            <a:off x="6966324" y="1315050"/>
            <a:ext cx="19539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419" sz="1500">
                <a:latin typeface="Calibri"/>
                <a:ea typeface="Calibri"/>
                <a:cs typeface="Calibri"/>
                <a:sym typeface="Calibri"/>
              </a:rPr>
              <a:t>Se muestran las curvas de Loss (train y test) y matriz de confusión para los modelos Resnet.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-419" sz="1500">
                <a:latin typeface="Calibri"/>
                <a:ea typeface="Calibri"/>
                <a:cs typeface="Calibri"/>
                <a:sym typeface="Calibri"/>
              </a:rPr>
              <a:t>Acc= 0.95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15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Interpretación de Resultados</a:t>
            </a:r>
            <a:endParaRPr sz="36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6"/>
          <p:cNvSpPr/>
          <p:nvPr/>
        </p:nvSpPr>
        <p:spPr>
          <a:xfrm>
            <a:off x="377755" y="1670189"/>
            <a:ext cx="2596557" cy="2513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GradCAM</a:t>
            </a:r>
            <a:r>
              <a:rPr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es una técnica para </a:t>
            </a: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visualizar el impacto de cada región de una imagen en una salida específica </a:t>
            </a:r>
            <a:r>
              <a:rPr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un modelo de red neuronal convolucional. A través de GradCAM, podemos generar un </a:t>
            </a: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mapa de calor </a:t>
            </a:r>
            <a:r>
              <a:rPr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calculando gradientes de los puntajes específicos de la clase que estamos interesados ​​en visualizar.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riginal ResNet-18 Architecture | Download Scientific Diagram" id="371" name="Google Shape;371;p46"/>
          <p:cNvPicPr preferRelativeResize="0"/>
          <p:nvPr/>
        </p:nvPicPr>
        <p:blipFill rotWithShape="1">
          <a:blip r:embed="rId5">
            <a:alphaModFix/>
          </a:blip>
          <a:srcRect b="0" l="42465" r="0" t="0"/>
          <a:stretch/>
        </p:blipFill>
        <p:spPr>
          <a:xfrm>
            <a:off x="3977579" y="1220773"/>
            <a:ext cx="4384221" cy="205291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 txBox="1"/>
          <p:nvPr/>
        </p:nvSpPr>
        <p:spPr>
          <a:xfrm>
            <a:off x="3258986" y="2217807"/>
            <a:ext cx="6126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p46"/>
          <p:cNvCxnSpPr/>
          <p:nvPr/>
        </p:nvCxnSpPr>
        <p:spPr>
          <a:xfrm>
            <a:off x="7428213" y="2571750"/>
            <a:ext cx="0" cy="116528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4" name="Google Shape;374;p46"/>
          <p:cNvSpPr txBox="1"/>
          <p:nvPr/>
        </p:nvSpPr>
        <p:spPr>
          <a:xfrm>
            <a:off x="5957761" y="3822680"/>
            <a:ext cx="294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Visualizamos las características que el modelo ha recogido a la salida de la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última capa convolucional </a:t>
            </a: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(justo antes del “flatten”)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15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GradCam</a:t>
            </a:r>
            <a:endParaRPr sz="36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p47"/>
          <p:cNvCxnSpPr/>
          <p:nvPr/>
        </p:nvCxnSpPr>
        <p:spPr>
          <a:xfrm>
            <a:off x="7428213" y="2571750"/>
            <a:ext cx="0" cy="116528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82" name="Google Shape;382;p47"/>
          <p:cNvPicPr preferRelativeResize="0"/>
          <p:nvPr/>
        </p:nvPicPr>
        <p:blipFill rotWithShape="1">
          <a:blip r:embed="rId4">
            <a:alphaModFix/>
          </a:blip>
          <a:srcRect b="18330" l="1576" r="7396" t="4525"/>
          <a:stretch/>
        </p:blipFill>
        <p:spPr>
          <a:xfrm>
            <a:off x="676275" y="1129028"/>
            <a:ext cx="7362330" cy="350798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 txBox="1"/>
          <p:nvPr/>
        </p:nvSpPr>
        <p:spPr>
          <a:xfrm>
            <a:off x="1121244" y="2417850"/>
            <a:ext cx="9246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x 7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3933095" y="4637000"/>
            <a:ext cx="218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</a:rPr>
              <a:t>Localization Map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6114401" y="2883025"/>
            <a:ext cx="29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Influencia de </a:t>
            </a:r>
            <a:r>
              <a:rPr lang="es-419"/>
              <a:t>cada </a:t>
            </a:r>
            <a:r>
              <a:rPr b="1" lang="es-419"/>
              <a:t>feature map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386" name="Google Shape;386;p47"/>
          <p:cNvCxnSpPr/>
          <p:nvPr/>
        </p:nvCxnSpPr>
        <p:spPr>
          <a:xfrm>
            <a:off x="7208473" y="3190797"/>
            <a:ext cx="0" cy="48701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7" name="Google Shape;387;p47"/>
          <p:cNvSpPr txBox="1"/>
          <p:nvPr/>
        </p:nvSpPr>
        <p:spPr>
          <a:xfrm>
            <a:off x="5880553" y="4452253"/>
            <a:ext cx="2374304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4589" l="-2313" r="-1283" t="-819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8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15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Localization Maps</a:t>
            </a:r>
            <a:endParaRPr sz="36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48"/>
          <p:cNvPicPr preferRelativeResize="0"/>
          <p:nvPr/>
        </p:nvPicPr>
        <p:blipFill rotWithShape="1">
          <a:blip r:embed="rId4">
            <a:alphaModFix/>
          </a:blip>
          <a:srcRect b="21841" l="3077" r="14944" t="7578"/>
          <a:stretch/>
        </p:blipFill>
        <p:spPr>
          <a:xfrm>
            <a:off x="612949" y="995070"/>
            <a:ext cx="6993653" cy="338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 rotWithShape="1">
          <a:blip r:embed="rId5">
            <a:alphaModFix/>
          </a:blip>
          <a:srcRect b="10190" l="59231" r="22198" t="76127"/>
          <a:stretch/>
        </p:blipFill>
        <p:spPr>
          <a:xfrm>
            <a:off x="5295482" y="4380375"/>
            <a:ext cx="1698171" cy="70338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/>
          <p:nvPr/>
        </p:nvSpPr>
        <p:spPr>
          <a:xfrm>
            <a:off x="5257043" y="1819336"/>
            <a:ext cx="371788" cy="371789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4888450" y="1822875"/>
            <a:ext cx="371788" cy="371789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321857" y="4380370"/>
            <a:ext cx="4566600" cy="743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400" r="0" t="-8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400" u="none" cap="none" strike="noStrike">
                <a:latin typeface="Arial"/>
                <a:ea typeface="Arial"/>
                <a:cs typeface="Arial"/>
                <a:sym typeface="Arial"/>
              </a:rPr>
              <a:t>             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15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Localization Maps</a:t>
            </a:r>
            <a:endParaRPr sz="36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4">
            <a:alphaModFix/>
          </a:blip>
          <a:srcRect b="15192" l="3519" r="24944" t="7578"/>
          <a:stretch/>
        </p:blipFill>
        <p:spPr>
          <a:xfrm>
            <a:off x="512801" y="1392241"/>
            <a:ext cx="5536307" cy="336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 rotWithShape="1">
          <a:blip r:embed="rId5">
            <a:alphaModFix/>
          </a:blip>
          <a:srcRect b="11678" l="70039" r="1978" t="37699"/>
          <a:stretch/>
        </p:blipFill>
        <p:spPr>
          <a:xfrm>
            <a:off x="6199832" y="2571750"/>
            <a:ext cx="2342085" cy="2382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49"/>
          <p:cNvCxnSpPr/>
          <p:nvPr/>
        </p:nvCxnSpPr>
        <p:spPr>
          <a:xfrm flipH="1" rot="10800000">
            <a:off x="4572000" y="2713055"/>
            <a:ext cx="1627832" cy="984738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49"/>
          <p:cNvCxnSpPr/>
          <p:nvPr/>
        </p:nvCxnSpPr>
        <p:spPr>
          <a:xfrm>
            <a:off x="4572000" y="4582049"/>
            <a:ext cx="1627832" cy="170611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9" name="Google Shape;409;p49"/>
          <p:cNvPicPr preferRelativeResize="0"/>
          <p:nvPr/>
        </p:nvPicPr>
        <p:blipFill rotWithShape="1">
          <a:blip r:embed="rId6">
            <a:alphaModFix/>
          </a:blip>
          <a:srcRect b="53912" l="2857" r="62966" t="22845"/>
          <a:stretch/>
        </p:blipFill>
        <p:spPr>
          <a:xfrm>
            <a:off x="409702" y="2043756"/>
            <a:ext cx="2711881" cy="103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44772" y="2633662"/>
            <a:ext cx="2258263" cy="225826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/>
          <p:nvPr/>
        </p:nvSpPr>
        <p:spPr>
          <a:xfrm>
            <a:off x="6812868" y="2233374"/>
            <a:ext cx="11160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Colormap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0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15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Heat Maps</a:t>
            </a:r>
            <a:endParaRPr sz="36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458" y="1608861"/>
            <a:ext cx="1925778" cy="192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4055" y="1608860"/>
            <a:ext cx="1925779" cy="192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1654" y="1608861"/>
            <a:ext cx="2006690" cy="200669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0"/>
          <p:cNvSpPr txBox="1"/>
          <p:nvPr/>
        </p:nvSpPr>
        <p:spPr>
          <a:xfrm>
            <a:off x="2786160" y="2289040"/>
            <a:ext cx="4539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5393759" y="2289040"/>
            <a:ext cx="4539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914450" y="3698400"/>
            <a:ext cx="181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Calibri"/>
                <a:ea typeface="Calibri"/>
                <a:cs typeface="Calibri"/>
                <a:sym typeface="Calibri"/>
              </a:rPr>
              <a:t>Imagen original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0"/>
          <p:cNvSpPr txBox="1"/>
          <p:nvPr/>
        </p:nvSpPr>
        <p:spPr>
          <a:xfrm>
            <a:off x="3577250" y="3698400"/>
            <a:ext cx="1816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latin typeface="Calibri"/>
                <a:ea typeface="Calibri"/>
                <a:cs typeface="Calibri"/>
                <a:sym typeface="Calibri"/>
              </a:rPr>
              <a:t>Localization map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Calibri"/>
                <a:ea typeface="Calibri"/>
                <a:cs typeface="Calibri"/>
                <a:sym typeface="Calibri"/>
              </a:rPr>
              <a:t>(interpolación + transparencia)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i="0" lang="es-419" sz="3600" u="none" cap="none" strike="noStrike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227173" y="1105787"/>
            <a:ext cx="5808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Introducción: Rayos X para detección de COVID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¿Por qué Redes Neuronales Convolucionales?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Modelamiento (Transfer Learning)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Validación e interpretación de Resultados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Despliegue en Aplicación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y próximos trabajos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2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15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Despliegue en Aplicación - Dash</a:t>
            </a:r>
            <a:endParaRPr sz="36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700" y="1104901"/>
            <a:ext cx="7708900" cy="36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i="0" lang="es-419" sz="3600" u="none" cap="none" strike="noStrike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227173" y="1105787"/>
            <a:ext cx="5808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Introducción: Rayos X para detección de COVID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¿Por qué Redes Neuronales Convolucionales?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Modelamiento (Transfer Learning)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Validación e interpretación de Resultados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Despliegue en Aplicación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Conclusiones y próximos trabajos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15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Conclusiones </a:t>
            </a:r>
            <a:endParaRPr sz="36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256499" y="1005750"/>
            <a:ext cx="60273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Los resultados obtenidos mediante técnicas de CNN son adecuadas para el dataset trabajado, esto debido a que se usaron redes pre-entrenadas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 (Transfer Learning)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Fue necesario hacer un 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balance las clases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, ya que normalmente en temas médicos la clases están bastante desbalanceadas.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b="1" lang="es-419">
                <a:latin typeface="Calibri"/>
                <a:ea typeface="Calibri"/>
                <a:cs typeface="Calibri"/>
                <a:sym typeface="Calibri"/>
              </a:rPr>
              <a:t>localization maps y heatmaps</a:t>
            </a:r>
            <a:r>
              <a:rPr lang="es-419">
                <a:latin typeface="Calibri"/>
                <a:ea typeface="Calibri"/>
                <a:cs typeface="Calibri"/>
                <a:sym typeface="Calibri"/>
              </a:rPr>
              <a:t> representan una ayuda visual para entender las decisiones que tomó la red en la última capa la red neuronal.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Dado que los rayos X son rápidos y de bajo costo, pueden </a:t>
            </a:r>
            <a:r>
              <a:rPr b="1" lang="es-419" sz="135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ayudar a clasificar a los pacientes en lugares donde el sistema de atención médica ha colapsado o es escaso. </a:t>
            </a:r>
            <a:endParaRPr sz="135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rgbClr val="333333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Hoy en día, la IA se presenta como </a:t>
            </a:r>
            <a:r>
              <a:rPr b="1" lang="es-419">
                <a:solidFill>
                  <a:srgbClr val="333333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ayuda a los médicos a tomar decisiones más inteligentes</a:t>
            </a:r>
            <a:r>
              <a:rPr lang="es-419">
                <a:solidFill>
                  <a:srgbClr val="333333"/>
                </a:solidFill>
                <a:highlight>
                  <a:srgbClr val="FDFDFD"/>
                </a:highlight>
                <a:latin typeface="Calibri"/>
                <a:ea typeface="Calibri"/>
                <a:cs typeface="Calibri"/>
                <a:sym typeface="Calibri"/>
              </a:rPr>
              <a:t>, al automatizar y mejorar la facilidad y precisión de la visualización de las exploraciones de pacientes.</a:t>
            </a:r>
            <a:endParaRPr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54"/>
          <p:cNvPicPr preferRelativeResize="0"/>
          <p:nvPr/>
        </p:nvPicPr>
        <p:blipFill rotWithShape="1">
          <a:blip r:embed="rId5">
            <a:alphaModFix/>
          </a:blip>
          <a:srcRect b="0" l="60732" r="6110" t="0"/>
          <a:stretch/>
        </p:blipFill>
        <p:spPr>
          <a:xfrm>
            <a:off x="6367700" y="33350"/>
            <a:ext cx="2776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i="0" lang="es-419" sz="3600" u="none" cap="none" strike="noStrike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i="0" sz="3600" u="none" cap="none" strike="noStrike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227173" y="1105787"/>
            <a:ext cx="5808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Introducción: Rayos X para detección de COVID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¿Por qué Redes Neuronales Convolucionales?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Modelamiento (Transfer Learning)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Validación e interpretación de Resultados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Despliegue en Aplicación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y próximos trabajos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/>
        </p:nvSpPr>
        <p:spPr>
          <a:xfrm>
            <a:off x="2368550" y="2049425"/>
            <a:ext cx="5810249" cy="6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005CFF"/>
                </a:solidFill>
                <a:latin typeface="Calibri"/>
                <a:ea typeface="Calibri"/>
                <a:cs typeface="Calibri"/>
                <a:sym typeface="Calibri"/>
              </a:rPr>
              <a:t>MUCHAS GRACIAS</a:t>
            </a:r>
            <a:endParaRPr b="1" i="0" sz="4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>
            <p:ph type="ctrTitle"/>
          </p:nvPr>
        </p:nvSpPr>
        <p:spPr>
          <a:xfrm>
            <a:off x="203616" y="366713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5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IA para el diagnóstico de enfermedades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5">
            <a:alphaModFix/>
          </a:blip>
          <a:srcRect b="26469" l="7396" r="56435" t="26934"/>
          <a:stretch/>
        </p:blipFill>
        <p:spPr>
          <a:xfrm>
            <a:off x="1678610" y="1063760"/>
            <a:ext cx="1767075" cy="127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 rotWithShape="1">
          <a:blip r:embed="rId6">
            <a:alphaModFix/>
          </a:blip>
          <a:srcRect b="17021" l="75233" r="7394" t="21468"/>
          <a:stretch/>
        </p:blipFill>
        <p:spPr>
          <a:xfrm>
            <a:off x="7422764" y="1666876"/>
            <a:ext cx="1315222" cy="261833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117950" y="1519675"/>
            <a:ext cx="13650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Dermatología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Cáncer de Piel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109768" y="2666538"/>
            <a:ext cx="15537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Oftalmología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Rinopatía Diabética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7">
            <a:alphaModFix/>
          </a:blip>
          <a:srcRect b="24912" l="13611" r="64166" t="49069"/>
          <a:stretch/>
        </p:blipFill>
        <p:spPr>
          <a:xfrm>
            <a:off x="1678610" y="2508460"/>
            <a:ext cx="1767075" cy="116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78041" y="2479921"/>
            <a:ext cx="3465571" cy="121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9">
            <a:alphaModFix/>
          </a:blip>
          <a:srcRect b="29168" l="10972" r="58889" t="35409"/>
          <a:stretch/>
        </p:blipFill>
        <p:spPr>
          <a:xfrm>
            <a:off x="1691842" y="3798380"/>
            <a:ext cx="1753842" cy="1158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109775" y="3994550"/>
            <a:ext cx="15537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Histopatología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103296" y="4295345"/>
            <a:ext cx="12837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Análisis de Tejidos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5409633" y="2881980"/>
            <a:ext cx="1556700" cy="307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Enfermedad o no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>
            <p:ph type="ctrTitle"/>
          </p:nvPr>
        </p:nvSpPr>
        <p:spPr>
          <a:xfrm>
            <a:off x="203616" y="366713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5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Rayos X para la detección de Covid</a:t>
            </a:r>
            <a:endParaRPr sz="35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5749925" y="1666875"/>
            <a:ext cx="3074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radiografía de tórax es el </a:t>
            </a:r>
            <a:r>
              <a:rPr b="1"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examen por imágenes más comúnmente utilizado </a:t>
            </a:r>
            <a:r>
              <a:rPr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mundo y se utiliza para diagnosticar una variedad de enfermedades como: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cáncer de pulmón, neumonía, edema pulmo</a:t>
            </a: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 y recientemente el </a:t>
            </a:r>
            <a:r>
              <a:rPr b="1"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Covid-19</a:t>
            </a:r>
            <a:r>
              <a:rPr i="0" lang="es-419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+ 2 billones por año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assification of Chest Diseases Using Convolutional Neural Network |  SpringerLink" id="184" name="Google Shape;18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138" y="1509170"/>
            <a:ext cx="5128873" cy="306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type="ctrTitle"/>
          </p:nvPr>
        </p:nvSpPr>
        <p:spPr>
          <a:xfrm>
            <a:off x="203616" y="366713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5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¿Cómo usar las redes CNN?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4996990" y="4097361"/>
            <a:ext cx="237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Neumonía por COVID-19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2" y="1147750"/>
            <a:ext cx="28479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100" y="1147764"/>
            <a:ext cx="28479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/>
        </p:nvSpPr>
        <p:spPr>
          <a:xfrm>
            <a:off x="1478577" y="4161911"/>
            <a:ext cx="237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-4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eumonía Normal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1700525" y="2918150"/>
            <a:ext cx="755700" cy="79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/>
        </p:nvSpPr>
        <p:spPr>
          <a:xfrm>
            <a:off x="227173" y="335575"/>
            <a:ext cx="19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205"/>
              <a:buFont typeface="Arial"/>
              <a:buNone/>
            </a:pPr>
            <a:r>
              <a:rPr b="0" i="0" lang="es-419" sz="3600" u="none" cap="none" strike="noStrike">
                <a:solidFill>
                  <a:srgbClr val="115AF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3600" u="none" cap="none" strike="noStrike">
              <a:solidFill>
                <a:srgbClr val="115A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227173" y="1105787"/>
            <a:ext cx="5808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Introducción: Rayos X para detección de COVID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 qué Redes Neuronales Convolucionales?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Preprocesamiento de los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Modelamiento (Transfer Learning)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Validación e interpretación de Resultados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Despliegue en Aplicación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i="0" lang="es-419" sz="2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Conclusiones y próximos trabajos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Redes Neuronales Convolucionales (CNN)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isualizing parts of Convolutional Neural Networks using Keras and Cats |  Hacker Noon" id="211" name="Google Shape;21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37" y="1828257"/>
            <a:ext cx="2416353" cy="176402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631418" y="3598315"/>
            <a:ext cx="156004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Convolución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3691250" y="3592286"/>
            <a:ext cx="165622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No Linealidad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2716413" y="4038600"/>
            <a:ext cx="337338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aplica luego de cada operación de convolución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Operación pixel a pixel, que reemplaza todos los valores negativos por cero.</a:t>
            </a:r>
            <a:endParaRPr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94415" y="4038600"/>
            <a:ext cx="2416353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Combinación lineal </a:t>
            </a: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un filtro con la imagen de entrada.</a:t>
            </a:r>
            <a:endParaRPr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assifying Skin Lesions with Convolutional Neural Networks | by Aryan  Misra | Towards Data Science" id="216" name="Google Shape;21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09318" y="1903473"/>
            <a:ext cx="2563220" cy="127015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6847273" y="3592282"/>
            <a:ext cx="110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Pooling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6352410" y="3995359"/>
            <a:ext cx="256322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Reduce la dimensionalidad preservando la variación espacial</a:t>
            </a:r>
            <a:endParaRPr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neumothorax detection in chest radiographs using convolutional neural  networks" id="219" name="Google Shape;21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34683" y="1749914"/>
            <a:ext cx="2873829" cy="150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6" y="85725"/>
            <a:ext cx="1954006" cy="10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610475" y="366713"/>
            <a:ext cx="8572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>
            <p:ph type="ctrTitle"/>
          </p:nvPr>
        </p:nvSpPr>
        <p:spPr>
          <a:xfrm>
            <a:off x="186951" y="390840"/>
            <a:ext cx="8957049" cy="6149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419" sz="3600">
                <a:solidFill>
                  <a:srgbClr val="115AF1"/>
                </a:solidFill>
                <a:latin typeface="Calibri"/>
                <a:ea typeface="Calibri"/>
                <a:cs typeface="Calibri"/>
                <a:sym typeface="Calibri"/>
              </a:rPr>
              <a:t>Aprendizaje de las CNN</a:t>
            </a:r>
            <a:endParaRPr sz="3600">
              <a:solidFill>
                <a:srgbClr val="115A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528" y="1610916"/>
            <a:ext cx="7550944" cy="192166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951315" y="3692351"/>
            <a:ext cx="1136850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Curvas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Formas básicas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Zonas oscuras</a:t>
            </a:r>
            <a:endParaRPr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3373306" y="3692351"/>
            <a:ext cx="1694695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 esternón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Borde de tejido pulmonar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5926006" y="3689001"/>
            <a:ext cx="139974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-419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Estructura pulmonar</a:t>
            </a:r>
            <a:endParaRPr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assification of pneumonia from X-ray images using siamese convolutional  network" id="231" name="Google Shape;231;p34"/>
          <p:cNvPicPr preferRelativeResize="0"/>
          <p:nvPr/>
        </p:nvPicPr>
        <p:blipFill rotWithShape="1">
          <a:blip r:embed="rId6">
            <a:alphaModFix/>
          </a:blip>
          <a:srcRect b="4865" l="0" r="0" t="0"/>
          <a:stretch/>
        </p:blipFill>
        <p:spPr>
          <a:xfrm>
            <a:off x="5944146" y="1991058"/>
            <a:ext cx="2130697" cy="146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71862" y="2007319"/>
            <a:ext cx="2199655" cy="146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